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77" r:id="rId4"/>
    <p:sldId id="258" r:id="rId5"/>
    <p:sldId id="259" r:id="rId6"/>
    <p:sldId id="260" r:id="rId7"/>
    <p:sldId id="261" r:id="rId8"/>
    <p:sldId id="262" r:id="rId9"/>
    <p:sldId id="263" r:id="rId10"/>
    <p:sldId id="269" r:id="rId11"/>
    <p:sldId id="264" r:id="rId12"/>
    <p:sldId id="270" r:id="rId13"/>
    <p:sldId id="265" r:id="rId14"/>
    <p:sldId id="271" r:id="rId15"/>
    <p:sldId id="266" r:id="rId16"/>
    <p:sldId id="267" r:id="rId17"/>
    <p:sldId id="268" r:id="rId18"/>
    <p:sldId id="272" r:id="rId19"/>
    <p:sldId id="275" r:id="rId20"/>
    <p:sldId id="274"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C83BCD1-25BC-4527-8C07-382D72502254}" type="datetimeFigureOut">
              <a:rPr lang="en-US" smtClean="0"/>
              <a:pPr/>
              <a:t>7/17/2017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38FB058-5492-482B-81B4-70EAEC5DDEB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83BCD1-25BC-4527-8C07-382D72502254}" type="datetimeFigureOut">
              <a:rPr lang="en-US" smtClean="0"/>
              <a:pPr/>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FB058-5492-482B-81B4-70EAEC5DDE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83BCD1-25BC-4527-8C07-382D72502254}" type="datetimeFigureOut">
              <a:rPr lang="en-US" smtClean="0"/>
              <a:pPr/>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FB058-5492-482B-81B4-70EAEC5DDE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83BCD1-25BC-4527-8C07-382D72502254}" type="datetimeFigureOut">
              <a:rPr lang="en-US" smtClean="0"/>
              <a:pPr/>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FB058-5492-482B-81B4-70EAEC5DDE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83BCD1-25BC-4527-8C07-382D72502254}" type="datetimeFigureOut">
              <a:rPr lang="en-US" smtClean="0"/>
              <a:pPr/>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FB058-5492-482B-81B4-70EAEC5DDEB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83BCD1-25BC-4527-8C07-382D72502254}" type="datetimeFigureOut">
              <a:rPr lang="en-US" smtClean="0"/>
              <a:pPr/>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FB058-5492-482B-81B4-70EAEC5DDE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83BCD1-25BC-4527-8C07-382D72502254}" type="datetimeFigureOut">
              <a:rPr lang="en-US" smtClean="0"/>
              <a:pPr/>
              <a:t>7/17/2017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8FB058-5492-482B-81B4-70EAEC5DDE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83BCD1-25BC-4527-8C07-382D72502254}" type="datetimeFigureOut">
              <a:rPr lang="en-US" smtClean="0"/>
              <a:pPr/>
              <a:t>7/17/2017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8FB058-5492-482B-81B4-70EAEC5DDE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3BCD1-25BC-4527-8C07-382D72502254}" type="datetimeFigureOut">
              <a:rPr lang="en-US" smtClean="0"/>
              <a:pPr/>
              <a:t>7/17/2017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8FB058-5492-482B-81B4-70EAEC5DDE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83BCD1-25BC-4527-8C07-382D72502254}" type="datetimeFigureOut">
              <a:rPr lang="en-US" smtClean="0"/>
              <a:pPr/>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FB058-5492-482B-81B4-70EAEC5DDE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83BCD1-25BC-4527-8C07-382D72502254}" type="datetimeFigureOut">
              <a:rPr lang="en-US" smtClean="0"/>
              <a:pPr/>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38FB058-5492-482B-81B4-70EAEC5DDEB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C83BCD1-25BC-4527-8C07-382D72502254}" type="datetimeFigureOut">
              <a:rPr lang="en-US" smtClean="0"/>
              <a:pPr/>
              <a:t>7/17/2017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38FB058-5492-482B-81B4-70EAEC5DDEB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ncbi.nlm.nih.gov/pmc/articles/PMC3695619/" TargetMode="External"/><Relationship Id="rId2" Type="http://schemas.openxmlformats.org/officeDocument/2006/relationships/hyperlink" Target="https://traumasensitiveschools.org/trauma-and-learn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GGE3LBVYOe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295400"/>
            <a:ext cx="4343400" cy="3048000"/>
          </a:xfrm>
        </p:spPr>
        <p:txBody>
          <a:bodyPr>
            <a:normAutofit/>
          </a:bodyPr>
          <a:lstStyle/>
          <a:p>
            <a:pPr algn="ctr"/>
            <a:r>
              <a:rPr lang="en-US" sz="4000" b="1" dirty="0" smtClean="0">
                <a:solidFill>
                  <a:schemeClr val="tx1"/>
                </a:solidFill>
                <a:effectLst/>
              </a:rPr>
              <a:t>Understanding the effects of trauma in student learning and the role of the school nurse</a:t>
            </a:r>
            <a:endParaRPr lang="en-US" sz="4000" dirty="0">
              <a:solidFill>
                <a:schemeClr val="tx1"/>
              </a:solidFill>
              <a:effectLst/>
            </a:endParaRPr>
          </a:p>
        </p:txBody>
      </p:sp>
      <p:pic>
        <p:nvPicPr>
          <p:cNvPr id="3074" name="Picture 2" descr="C:\Users\Admin\AppData\Local\Microsoft\Windows\Temporary Internet Files\Content.IE5\PJXPS6LK\istockphoto_10023480-happy-children-holding-hands-playing-outside-spring-summer-nature-cartoon[1].jpg"/>
          <p:cNvPicPr>
            <a:picLocks noChangeAspect="1" noChangeArrowheads="1"/>
          </p:cNvPicPr>
          <p:nvPr/>
        </p:nvPicPr>
        <p:blipFill>
          <a:blip r:embed="rId2" cstate="print"/>
          <a:srcRect/>
          <a:stretch>
            <a:fillRect/>
          </a:stretch>
        </p:blipFill>
        <p:spPr bwMode="auto">
          <a:xfrm>
            <a:off x="5029200" y="1219200"/>
            <a:ext cx="3627120" cy="3216683"/>
          </a:xfrm>
          <a:prstGeom prst="rect">
            <a:avLst/>
          </a:prstGeom>
          <a:noFill/>
        </p:spPr>
      </p:pic>
      <p:sp>
        <p:nvSpPr>
          <p:cNvPr id="6" name="TextBox 5"/>
          <p:cNvSpPr txBox="1"/>
          <p:nvPr/>
        </p:nvSpPr>
        <p:spPr>
          <a:xfrm>
            <a:off x="2286000" y="5410200"/>
            <a:ext cx="4191000" cy="369332"/>
          </a:xfrm>
          <a:prstGeom prst="rect">
            <a:avLst/>
          </a:prstGeom>
          <a:noFill/>
        </p:spPr>
        <p:txBody>
          <a:bodyPr wrap="square" rtlCol="0">
            <a:spAutoFit/>
          </a:bodyPr>
          <a:lstStyle/>
          <a:p>
            <a:r>
              <a:rPr lang="en-US" dirty="0" smtClean="0"/>
              <a:t>Presented by:  Alberto Trevino, LMSW</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458200" cy="1782762"/>
          </a:xfrm>
        </p:spPr>
        <p:txBody>
          <a:bodyPr>
            <a:noAutofit/>
          </a:bodyPr>
          <a:lstStyle/>
          <a:p>
            <a:pPr algn="ctr"/>
            <a:r>
              <a:rPr lang="en-US" sz="4000" dirty="0" smtClean="0"/>
              <a:t>Traumatic Experiences can impact learning, behavior and relationships at school.</a:t>
            </a:r>
            <a:endParaRPr lang="en-US" sz="4000" dirty="0"/>
          </a:p>
        </p:txBody>
      </p:sp>
      <p:sp>
        <p:nvSpPr>
          <p:cNvPr id="3" name="Content Placeholder 2"/>
          <p:cNvSpPr>
            <a:spLocks noGrp="1"/>
          </p:cNvSpPr>
          <p:nvPr>
            <p:ph idx="1"/>
          </p:nvPr>
        </p:nvSpPr>
        <p:spPr>
          <a:xfrm>
            <a:off x="381000" y="2514600"/>
            <a:ext cx="8382000" cy="4038600"/>
          </a:xfrm>
        </p:spPr>
        <p:txBody>
          <a:bodyPr>
            <a:normAutofit lnSpcReduction="10000"/>
          </a:bodyPr>
          <a:lstStyle/>
          <a:p>
            <a:pPr>
              <a:buNone/>
            </a:pPr>
            <a:r>
              <a:rPr lang="en-US" dirty="0" smtClean="0"/>
              <a:t>Recent neurobiological, </a:t>
            </a:r>
            <a:r>
              <a:rPr lang="en-US" dirty="0" err="1" smtClean="0"/>
              <a:t>epigenetics</a:t>
            </a:r>
            <a:r>
              <a:rPr lang="en-US" dirty="0" smtClean="0"/>
              <a:t>, and psychological studies have shown that traumatic experiences in childhood can diminish concentration, memory, and organizational and language abilities children need to succeed in school.  </a:t>
            </a:r>
          </a:p>
          <a:p>
            <a:pPr>
              <a:buNone/>
            </a:pPr>
            <a:endParaRPr lang="en-US" dirty="0" smtClean="0"/>
          </a:p>
          <a:p>
            <a:pPr>
              <a:buNone/>
            </a:pPr>
            <a:r>
              <a:rPr lang="en-US" dirty="0" smtClean="0"/>
              <a:t>Learning about the impacts of trauma can help keep educators from misunderstanding the reasons underlying some children’s difficulties with learning, behavior and relationships.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ctr"/>
            <a:r>
              <a:rPr lang="en-US" dirty="0" smtClean="0"/>
              <a:t>Child trauma and academic performance</a:t>
            </a:r>
            <a:endParaRPr lang="en-US" dirty="0"/>
          </a:p>
        </p:txBody>
      </p:sp>
      <p:sp>
        <p:nvSpPr>
          <p:cNvPr id="3" name="Content Placeholder 2"/>
          <p:cNvSpPr>
            <a:spLocks noGrp="1"/>
          </p:cNvSpPr>
          <p:nvPr>
            <p:ph idx="1"/>
          </p:nvPr>
        </p:nvSpPr>
        <p:spPr>
          <a:xfrm>
            <a:off x="457200" y="2286000"/>
            <a:ext cx="8229600" cy="4389120"/>
          </a:xfrm>
        </p:spPr>
        <p:txBody>
          <a:bodyPr>
            <a:normAutofit fontScale="92500" lnSpcReduction="10000"/>
          </a:bodyPr>
          <a:lstStyle/>
          <a:p>
            <a:pPr>
              <a:buNone/>
            </a:pPr>
            <a:r>
              <a:rPr lang="en-US" dirty="0" smtClean="0"/>
              <a:t>Learning to read, write, take part in a discussion, and solve mathematical problems rests on many underlying foundations – organization, comprehension, memory, the ability to produce work, engagement in learning, and trust.  </a:t>
            </a:r>
          </a:p>
          <a:p>
            <a:pPr>
              <a:buNone/>
            </a:pPr>
            <a:endParaRPr lang="en-US" dirty="0" smtClean="0"/>
          </a:p>
          <a:p>
            <a:pPr>
              <a:buNone/>
            </a:pPr>
            <a:r>
              <a:rPr lang="en-US" dirty="0" smtClean="0"/>
              <a:t>Prerequisites for classroom achievement competency is the ability to self-regulate attention, emotions, and behavior.  </a:t>
            </a:r>
          </a:p>
          <a:p>
            <a:pPr>
              <a:buNone/>
            </a:pPr>
            <a:endParaRPr lang="en-US" dirty="0" smtClean="0"/>
          </a:p>
          <a:p>
            <a:pPr>
              <a:buNone/>
            </a:pPr>
            <a:r>
              <a:rPr lang="en-US" dirty="0" smtClean="0"/>
              <a:t>Trauma resulting from overwhelming experiences has the power to disturb a student’s developmental of these foundations for learning.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It can undermine the development of language and communication skills, thwart the establishment of a coherent sense of self, compromise the ability to attend to classroom tasks and instructions, interfere with the </a:t>
            </a:r>
            <a:r>
              <a:rPr lang="en-US" dirty="0" err="1" smtClean="0"/>
              <a:t>abiltiy</a:t>
            </a:r>
            <a:r>
              <a:rPr lang="en-US" dirty="0" smtClean="0"/>
              <a:t> to organize and remember new information, and hinder the grasping of cause-and-effect relationships – all which are necessary to process information effectively.  Trauma can also interfere with the capacity for creative play, which in one of the ways children learn how to cope with the problems of everyday life.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Childhood trauma and classroom behavior</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For many traumatized children, the school setting can feel like a battle ground in which their assumptions of the world as a dangerous place sabotage their ability to remain calm and regulate their behavior in the classroom.  Unfortunately, many of these children develop behavioral coping mechanisms in an effort to feel sage and in control, yet these behaviors can frustrate educators and evoke exasperated reprisals, reactions that both strengthen their child’s expectations of confrontation and danger and reinforce a negative self-image.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pPr algn="ctr"/>
            <a:r>
              <a:rPr lang="en-US" sz="3600" dirty="0" smtClean="0"/>
              <a:t>Childhood trauma and classroom behavior cont.</a:t>
            </a:r>
            <a:endParaRPr lang="en-US" sz="3600" dirty="0"/>
          </a:p>
        </p:txBody>
      </p:sp>
      <p:sp>
        <p:nvSpPr>
          <p:cNvPr id="3" name="Content Placeholder 2"/>
          <p:cNvSpPr>
            <a:spLocks noGrp="1"/>
          </p:cNvSpPr>
          <p:nvPr>
            <p:ph idx="1"/>
          </p:nvPr>
        </p:nvSpPr>
        <p:spPr>
          <a:xfrm>
            <a:off x="381000" y="2209800"/>
            <a:ext cx="8229600" cy="3931920"/>
          </a:xfrm>
        </p:spPr>
        <p:txBody>
          <a:bodyPr>
            <a:normAutofit lnSpcReduction="10000"/>
          </a:bodyPr>
          <a:lstStyle/>
          <a:p>
            <a:pPr marL="514350" indent="-514350">
              <a:buAutoNum type="arabicPeriod"/>
            </a:pPr>
            <a:r>
              <a:rPr lang="en-US" dirty="0" smtClean="0"/>
              <a:t>The inability to process social cues and convey feelings appropriately,</a:t>
            </a:r>
          </a:p>
          <a:p>
            <a:pPr marL="514350" indent="-514350">
              <a:buAutoNum type="arabicPeriod"/>
            </a:pPr>
            <a:endParaRPr lang="en-US" dirty="0" smtClean="0"/>
          </a:p>
          <a:p>
            <a:pPr marL="514350" indent="-514350">
              <a:buAutoNum type="arabicPeriod"/>
            </a:pPr>
            <a:r>
              <a:rPr lang="en-US" dirty="0" smtClean="0"/>
              <a:t>Behavior can be highly confusing and therefore children are profoundly misunderstood,</a:t>
            </a:r>
          </a:p>
          <a:p>
            <a:pPr marL="514350" indent="-514350">
              <a:buAutoNum type="arabicPeriod"/>
            </a:pPr>
            <a:endParaRPr lang="en-US" dirty="0" smtClean="0"/>
          </a:p>
          <a:p>
            <a:pPr marL="514350" indent="-514350">
              <a:buAutoNum type="arabicPeriod"/>
            </a:pPr>
            <a:r>
              <a:rPr lang="en-US" dirty="0" smtClean="0"/>
              <a:t>Externalizing or internalizing traumatic experiences leads to lost learning time and strained relationships with teachers and peers.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Childhood trauma and relationships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Insecure relationships with adults outside of school can adversely affect their relationships with school personnel and with peers.  </a:t>
            </a:r>
          </a:p>
          <a:p>
            <a:pPr marL="514350" indent="-514350">
              <a:buFont typeface="+mj-lt"/>
              <a:buAutoNum type="arabicPeriod"/>
            </a:pPr>
            <a:r>
              <a:rPr lang="en-US" dirty="0" smtClean="0"/>
              <a:t>Preoccupied with their physical and psychological safety, children who have experienced traumatic events may be distrustful of adults and/or fellow students and unsure of the security of the school setting in general. </a:t>
            </a:r>
          </a:p>
          <a:p>
            <a:pPr marL="514350" indent="-514350">
              <a:buFont typeface="+mj-lt"/>
              <a:buAutoNum type="arabicPeriod"/>
            </a:pPr>
            <a:r>
              <a:rPr lang="en-US" dirty="0" smtClean="0"/>
              <a:t>They may also suffer from delays in the development of age-appropriate social skills. </a:t>
            </a:r>
          </a:p>
          <a:p>
            <a:pPr marL="514350" indent="-514350">
              <a:buFont typeface="+mj-lt"/>
              <a:buAutoNum type="arabicPeriod"/>
            </a:pPr>
            <a:r>
              <a:rPr lang="en-US" dirty="0" smtClean="0"/>
              <a:t>They may not know how to initiate and cultivate healthy interpersonal relationships with their teachers and their peers.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pPr algn="ctr"/>
            <a:r>
              <a:rPr lang="en-US" dirty="0" smtClean="0"/>
              <a:t>Trauma-sensitive schools help children feel safe to learn.</a:t>
            </a:r>
            <a:endParaRPr lang="en-US" dirty="0"/>
          </a:p>
        </p:txBody>
      </p:sp>
      <p:sp>
        <p:nvSpPr>
          <p:cNvPr id="3" name="Content Placeholder 2"/>
          <p:cNvSpPr>
            <a:spLocks noGrp="1"/>
          </p:cNvSpPr>
          <p:nvPr>
            <p:ph idx="1"/>
          </p:nvPr>
        </p:nvSpPr>
        <p:spPr>
          <a:xfrm>
            <a:off x="457200" y="2133600"/>
            <a:ext cx="8229600" cy="4389120"/>
          </a:xfrm>
        </p:spPr>
        <p:txBody>
          <a:bodyPr>
            <a:normAutofit fontScale="92500" lnSpcReduction="10000"/>
          </a:bodyPr>
          <a:lstStyle/>
          <a:p>
            <a:pPr marL="514350" indent="-514350">
              <a:buFont typeface="+mj-lt"/>
              <a:buAutoNum type="arabicPeriod"/>
            </a:pPr>
            <a:r>
              <a:rPr lang="en-US" dirty="0" smtClean="0"/>
              <a:t>Shared understanding among all staff</a:t>
            </a:r>
          </a:p>
          <a:p>
            <a:pPr marL="514350" indent="-514350">
              <a:buFont typeface="+mj-lt"/>
              <a:buAutoNum type="arabicPeriod"/>
            </a:pPr>
            <a:r>
              <a:rPr lang="en-US" dirty="0" smtClean="0"/>
              <a:t>School supports all children to feel sage physically, socially, emotionally, and academically.</a:t>
            </a:r>
          </a:p>
          <a:p>
            <a:pPr marL="514350" indent="-514350">
              <a:buFont typeface="+mj-lt"/>
              <a:buAutoNum type="arabicPeriod"/>
            </a:pPr>
            <a:r>
              <a:rPr lang="en-US" dirty="0" smtClean="0"/>
              <a:t>School addresses students needs in a holistic way.</a:t>
            </a:r>
          </a:p>
          <a:p>
            <a:pPr marL="514350" indent="-514350">
              <a:buFont typeface="+mj-lt"/>
              <a:buAutoNum type="arabicPeriod"/>
            </a:pPr>
            <a:r>
              <a:rPr lang="en-US" dirty="0" smtClean="0"/>
              <a:t>School explicitly connects students to the school community and provides multiple opportunities to practice newly developed skills. </a:t>
            </a:r>
          </a:p>
          <a:p>
            <a:pPr marL="514350" indent="-514350">
              <a:buFont typeface="+mj-lt"/>
              <a:buAutoNum type="arabicPeriod"/>
            </a:pPr>
            <a:r>
              <a:rPr lang="en-US" dirty="0" smtClean="0"/>
              <a:t>School embraces teamwork and staff share responsibility for all students. </a:t>
            </a:r>
          </a:p>
          <a:p>
            <a:pPr marL="514350" indent="-514350">
              <a:buFont typeface="+mj-lt"/>
              <a:buAutoNum type="arabicPeriod"/>
            </a:pPr>
            <a:r>
              <a:rPr lang="en-US" dirty="0" smtClean="0"/>
              <a:t>Leadership and staff anticipate and adapt to the ever-changing needs of students.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772400" cy="1981200"/>
          </a:xfrm>
        </p:spPr>
        <p:txBody>
          <a:bodyPr>
            <a:normAutofit fontScale="90000"/>
          </a:bodyPr>
          <a:lstStyle/>
          <a:p>
            <a:pPr algn="ctr"/>
            <a:r>
              <a:rPr lang="en-US" b="1" dirty="0" smtClean="0"/>
              <a:t>Six elements of School Operations involved in creating a Trauma-Sensitive School</a:t>
            </a:r>
            <a:endParaRPr lang="en-US" b="1" dirty="0"/>
          </a:p>
        </p:txBody>
      </p:sp>
      <p:sp>
        <p:nvSpPr>
          <p:cNvPr id="3" name="Content Placeholder 2"/>
          <p:cNvSpPr>
            <a:spLocks noGrp="1"/>
          </p:cNvSpPr>
          <p:nvPr>
            <p:ph idx="1"/>
          </p:nvPr>
        </p:nvSpPr>
        <p:spPr>
          <a:xfrm>
            <a:off x="685800" y="3124200"/>
            <a:ext cx="7772400" cy="3124200"/>
          </a:xfrm>
        </p:spPr>
        <p:txBody>
          <a:bodyPr>
            <a:normAutofit/>
          </a:bodyPr>
          <a:lstStyle/>
          <a:p>
            <a:pPr marL="514350" indent="-514350">
              <a:buFont typeface="+mj-lt"/>
              <a:buAutoNum type="arabicPeriod"/>
            </a:pPr>
            <a:r>
              <a:rPr lang="en-US" dirty="0" smtClean="0"/>
              <a:t>Leadership</a:t>
            </a:r>
          </a:p>
          <a:p>
            <a:pPr marL="514350" indent="-514350">
              <a:buFont typeface="+mj-lt"/>
              <a:buAutoNum type="arabicPeriod"/>
            </a:pPr>
            <a:r>
              <a:rPr lang="en-US" dirty="0" smtClean="0"/>
              <a:t>Professional Development</a:t>
            </a:r>
          </a:p>
          <a:p>
            <a:pPr marL="514350" indent="-514350">
              <a:buFont typeface="+mj-lt"/>
              <a:buAutoNum type="arabicPeriod"/>
            </a:pPr>
            <a:r>
              <a:rPr lang="en-US" dirty="0" smtClean="0"/>
              <a:t>Access to Resources and Services</a:t>
            </a:r>
          </a:p>
          <a:p>
            <a:pPr marL="514350" indent="-514350">
              <a:buFont typeface="+mj-lt"/>
              <a:buAutoNum type="arabicPeriod"/>
            </a:pPr>
            <a:r>
              <a:rPr lang="en-US" dirty="0" smtClean="0"/>
              <a:t>Academic and nonacademic Strategies</a:t>
            </a:r>
          </a:p>
          <a:p>
            <a:pPr marL="514350" indent="-514350">
              <a:buFont typeface="+mj-lt"/>
              <a:buAutoNum type="arabicPeriod"/>
            </a:pPr>
            <a:r>
              <a:rPr lang="en-US" dirty="0" smtClean="0"/>
              <a:t>Policies and protocols</a:t>
            </a:r>
          </a:p>
          <a:p>
            <a:pPr marL="514350" indent="-514350">
              <a:buFont typeface="+mj-lt"/>
              <a:buAutoNum type="arabicPeriod"/>
            </a:pPr>
            <a:r>
              <a:rPr lang="en-US" dirty="0" smtClean="0"/>
              <a:t>Collaboration with Families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 what would be the role of a school nurse?</a:t>
            </a:r>
            <a:endParaRPr lang="en-US" dirty="0"/>
          </a:p>
        </p:txBody>
      </p:sp>
      <p:pic>
        <p:nvPicPr>
          <p:cNvPr id="2050" name="Picture 2" descr="C:\Users\Admin\AppData\Local\Microsoft\Windows\Temporary Internet Files\Content.IE5\5E7F4NIL\school_nurse_clip_art[1].jpg"/>
          <p:cNvPicPr>
            <a:picLocks noChangeAspect="1" noChangeArrowheads="1"/>
          </p:cNvPicPr>
          <p:nvPr/>
        </p:nvPicPr>
        <p:blipFill>
          <a:blip r:embed="rId2" cstate="print"/>
          <a:srcRect/>
          <a:stretch>
            <a:fillRect/>
          </a:stretch>
        </p:blipFill>
        <p:spPr bwMode="auto">
          <a:xfrm>
            <a:off x="304800" y="4303486"/>
            <a:ext cx="2895600" cy="2390019"/>
          </a:xfrm>
          <a:prstGeom prst="rect">
            <a:avLst/>
          </a:prstGeom>
          <a:noFill/>
        </p:spPr>
      </p:pic>
      <p:pic>
        <p:nvPicPr>
          <p:cNvPr id="2051" name="Picture 3" descr="C:\Users\Admin\AppData\Local\Microsoft\Windows\Temporary Internet Files\Content.IE5\5E7F4NIL\school_nurse_420w-420x0[1].jpg"/>
          <p:cNvPicPr>
            <a:picLocks noChangeAspect="1" noChangeArrowheads="1"/>
          </p:cNvPicPr>
          <p:nvPr/>
        </p:nvPicPr>
        <p:blipFill>
          <a:blip r:embed="rId3" cstate="print"/>
          <a:srcRect/>
          <a:stretch>
            <a:fillRect/>
          </a:stretch>
        </p:blipFill>
        <p:spPr bwMode="auto">
          <a:xfrm>
            <a:off x="6019800" y="4495800"/>
            <a:ext cx="2560074" cy="1889579"/>
          </a:xfrm>
          <a:prstGeom prst="rect">
            <a:avLst/>
          </a:prstGeom>
          <a:noFill/>
        </p:spPr>
      </p:pic>
      <p:sp>
        <p:nvSpPr>
          <p:cNvPr id="6" name="TextBox 5"/>
          <p:cNvSpPr txBox="1"/>
          <p:nvPr/>
        </p:nvSpPr>
        <p:spPr>
          <a:xfrm>
            <a:off x="457200" y="1905000"/>
            <a:ext cx="8229600" cy="2585323"/>
          </a:xfrm>
          <a:prstGeom prst="rect">
            <a:avLst/>
          </a:prstGeom>
          <a:noFill/>
        </p:spPr>
        <p:txBody>
          <a:bodyPr wrap="square" rtlCol="0">
            <a:spAutoFit/>
          </a:bodyPr>
          <a:lstStyle/>
          <a:p>
            <a:pPr marL="342900" indent="-342900">
              <a:buAutoNum type="arabicPeriod"/>
            </a:pPr>
            <a:r>
              <a:rPr lang="en-US" sz="2400" dirty="0" smtClean="0"/>
              <a:t>Join the crisis team or SAP team in our campus or school. </a:t>
            </a:r>
          </a:p>
          <a:p>
            <a:pPr marL="342900" indent="-342900">
              <a:buAutoNum type="arabicPeriod"/>
            </a:pPr>
            <a:r>
              <a:rPr lang="en-US" sz="2400" dirty="0" smtClean="0"/>
              <a:t>Serve as the emotional support for the child.</a:t>
            </a:r>
          </a:p>
          <a:p>
            <a:pPr marL="342900" indent="-342900">
              <a:buAutoNum type="arabicPeriod"/>
            </a:pPr>
            <a:r>
              <a:rPr lang="en-US" sz="2400" dirty="0" smtClean="0"/>
              <a:t>Serve as the advocate for the child and family. </a:t>
            </a:r>
          </a:p>
          <a:p>
            <a:pPr marL="342900" indent="-342900">
              <a:buAutoNum type="arabicPeriod"/>
            </a:pPr>
            <a:r>
              <a:rPr lang="en-US" sz="2400" dirty="0" smtClean="0"/>
              <a:t>Work closely with the school counselor, social worker and campus administration.</a:t>
            </a:r>
          </a:p>
          <a:p>
            <a:pPr marL="342900" indent="-342900">
              <a:buAutoNum type="arabicPeriod"/>
            </a:pPr>
            <a:endParaRPr lang="en-US" sz="2400" dirty="0" smtClean="0"/>
          </a:p>
          <a:p>
            <a:pPr marL="342900" indent="-342900">
              <a:buAutoNum type="arabicPeriod"/>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3886200"/>
            <a:ext cx="8305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1000" y="1752600"/>
            <a:ext cx="83058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704088"/>
            <a:ext cx="8229600" cy="819912"/>
          </a:xfrm>
        </p:spPr>
        <p:txBody>
          <a:bodyPr/>
          <a:lstStyle/>
          <a:p>
            <a:pPr algn="ctr"/>
            <a:r>
              <a:rPr lang="en-US" dirty="0" smtClean="0"/>
              <a:t>Sources:</a:t>
            </a:r>
            <a:endParaRPr lang="en-US" dirty="0"/>
          </a:p>
        </p:txBody>
      </p:sp>
      <p:sp>
        <p:nvSpPr>
          <p:cNvPr id="3" name="Content Placeholder 2"/>
          <p:cNvSpPr>
            <a:spLocks noGrp="1"/>
          </p:cNvSpPr>
          <p:nvPr>
            <p:ph idx="1"/>
          </p:nvPr>
        </p:nvSpPr>
        <p:spPr>
          <a:xfrm>
            <a:off x="457200" y="1905000"/>
            <a:ext cx="8229600" cy="1600200"/>
          </a:xfrm>
        </p:spPr>
        <p:txBody>
          <a:bodyPr/>
          <a:lstStyle/>
          <a:p>
            <a:pPr>
              <a:buNone/>
            </a:pPr>
            <a:r>
              <a:rPr lang="en-US" dirty="0" smtClean="0"/>
              <a:t>Trauma and Learning Policy initiative</a:t>
            </a:r>
          </a:p>
          <a:p>
            <a:pPr>
              <a:buNone/>
            </a:pPr>
            <a:r>
              <a:rPr lang="en-US" u="sng" dirty="0" smtClean="0">
                <a:hlinkClick r:id="rId2"/>
              </a:rPr>
              <a:t>https://traumasensitiveschools.org/trauma-and-learning</a:t>
            </a:r>
            <a:r>
              <a:rPr lang="en-US" u="sng" dirty="0" smtClean="0">
                <a:hlinkClick r:id="rId2"/>
              </a:rPr>
              <a:t>/</a:t>
            </a:r>
            <a:endParaRPr lang="en-US" u="sng" dirty="0" smtClean="0"/>
          </a:p>
          <a:p>
            <a:pPr>
              <a:buNone/>
            </a:pPr>
            <a:endParaRPr lang="en-US" dirty="0" smtClean="0"/>
          </a:p>
          <a:p>
            <a:pPr>
              <a:buNone/>
            </a:pPr>
            <a:endParaRPr lang="en-US" dirty="0"/>
          </a:p>
        </p:txBody>
      </p:sp>
      <p:sp>
        <p:nvSpPr>
          <p:cNvPr id="7" name="Content Placeholder 2"/>
          <p:cNvSpPr txBox="1">
            <a:spLocks/>
          </p:cNvSpPr>
          <p:nvPr/>
        </p:nvSpPr>
        <p:spPr>
          <a:xfrm>
            <a:off x="381000" y="3962400"/>
            <a:ext cx="8229600" cy="1981200"/>
          </a:xfrm>
          <a:prstGeom prst="rect">
            <a:avLst/>
          </a:prstGeom>
        </p:spPr>
        <p:txBody>
          <a:bodyPr vert="horz">
            <a:normAutofit fontScale="92500"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Providing Evidence Based practice to Ethnically diverse Youth: Examples from</a:t>
            </a:r>
            <a:r>
              <a:rPr kumimoji="0" lang="en-US" sz="2600" b="0" i="0" u="none" strike="noStrike" kern="1200" cap="none" spc="0" normalizeH="0" noProof="0" dirty="0" smtClean="0">
                <a:ln>
                  <a:noFill/>
                </a:ln>
                <a:solidFill>
                  <a:schemeClr val="tx1"/>
                </a:solidFill>
                <a:effectLst/>
                <a:uLnTx/>
                <a:uFillTx/>
                <a:latin typeface="+mn-lt"/>
                <a:ea typeface="+mn-ea"/>
                <a:cs typeface="+mn-cs"/>
              </a:rPr>
              <a:t> the Cognitive Behavioral Intervention for Trauma in Schools (CBITS) Program</a:t>
            </a:r>
          </a:p>
          <a:p>
            <a:pPr marL="274320" indent="-274320">
              <a:spcBef>
                <a:spcPct val="20000"/>
              </a:spcBef>
              <a:buClr>
                <a:schemeClr val="accent3"/>
              </a:buClr>
              <a:buSzPct val="95000"/>
            </a:pPr>
            <a:r>
              <a:rPr lang="en-US" sz="2800" u="sng" dirty="0" smtClean="0">
                <a:hlinkClick r:id="rId3"/>
              </a:rPr>
              <a:t>https://www.ncbi.nlm.nih.gov/pmc/articles/PMC3695619/</a:t>
            </a:r>
            <a:endParaRPr lang="en-US" sz="2800" u="sng" dirty="0" smtClean="0"/>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819912"/>
          </a:xfrm>
        </p:spPr>
        <p:txBody>
          <a:bodyPr/>
          <a:lstStyle/>
          <a:p>
            <a:r>
              <a:rPr lang="en-US" dirty="0" smtClean="0"/>
              <a:t>Learning Objectives:</a:t>
            </a:r>
            <a:endParaRPr lang="en-US" dirty="0"/>
          </a:p>
        </p:txBody>
      </p:sp>
      <p:sp>
        <p:nvSpPr>
          <p:cNvPr id="3" name="Content Placeholder 2"/>
          <p:cNvSpPr>
            <a:spLocks noGrp="1"/>
          </p:cNvSpPr>
          <p:nvPr>
            <p:ph idx="1"/>
          </p:nvPr>
        </p:nvSpPr>
        <p:spPr>
          <a:xfrm>
            <a:off x="457200" y="1447800"/>
            <a:ext cx="8229600" cy="5105400"/>
          </a:xfrm>
        </p:spPr>
        <p:txBody>
          <a:bodyPr/>
          <a:lstStyle/>
          <a:p>
            <a:r>
              <a:rPr lang="en-US" b="1" dirty="0" smtClean="0"/>
              <a:t>Learning Outcome </a:t>
            </a:r>
          </a:p>
          <a:p>
            <a:pPr marL="514350" indent="-514350">
              <a:buFont typeface="+mj-lt"/>
              <a:buAutoNum type="arabicPeriod"/>
            </a:pPr>
            <a:r>
              <a:rPr lang="en-US" b="1" dirty="0" smtClean="0"/>
              <a:t>Increase awareness and understanding of the effects of trauma in student learning.</a:t>
            </a:r>
          </a:p>
          <a:p>
            <a:pPr marL="514350" indent="-514350">
              <a:buFont typeface="+mj-lt"/>
              <a:buAutoNum type="arabicPeriod"/>
            </a:pPr>
            <a:r>
              <a:rPr lang="en-US" b="1" dirty="0" smtClean="0"/>
              <a:t>Helping define the role of the school nurse</a:t>
            </a:r>
            <a:endParaRPr lang="en-US" dirty="0" smtClean="0"/>
          </a:p>
          <a:p>
            <a:pPr algn="ctr">
              <a:buNone/>
            </a:pPr>
            <a:endParaRPr lang="en-US" b="1" dirty="0" smtClean="0"/>
          </a:p>
          <a:p>
            <a:pPr algn="ctr">
              <a:buNone/>
            </a:pPr>
            <a:r>
              <a:rPr lang="en-US" b="1" dirty="0" smtClean="0"/>
              <a:t>Presentation Agenda:</a:t>
            </a:r>
          </a:p>
          <a:p>
            <a:pPr algn="ctr">
              <a:buNone/>
            </a:pPr>
            <a:endParaRPr lang="en-US" dirty="0"/>
          </a:p>
        </p:txBody>
      </p:sp>
      <p:sp>
        <p:nvSpPr>
          <p:cNvPr id="4" name="Rectangle 3"/>
          <p:cNvSpPr/>
          <p:nvPr/>
        </p:nvSpPr>
        <p:spPr>
          <a:xfrm>
            <a:off x="838200" y="4191000"/>
            <a:ext cx="7391400" cy="2246769"/>
          </a:xfrm>
          <a:prstGeom prst="rect">
            <a:avLst/>
          </a:prstGeom>
        </p:spPr>
        <p:txBody>
          <a:bodyPr wrap="square">
            <a:spAutoFit/>
          </a:bodyPr>
          <a:lstStyle/>
          <a:p>
            <a:pPr lvl="0" algn="ctr">
              <a:buFont typeface="Arial" pitchFamily="34" charset="0"/>
              <a:buChar char="•"/>
            </a:pPr>
            <a:r>
              <a:rPr lang="en-US" sz="2800" dirty="0" smtClean="0"/>
              <a:t>Four Perspectives of Trauma</a:t>
            </a:r>
          </a:p>
          <a:p>
            <a:pPr lvl="0" algn="ctr">
              <a:buFont typeface="Arial" pitchFamily="34" charset="0"/>
              <a:buChar char="•"/>
            </a:pPr>
            <a:r>
              <a:rPr lang="en-US" sz="2800" dirty="0" smtClean="0"/>
              <a:t>Impact of Trauma on student learning</a:t>
            </a:r>
          </a:p>
          <a:p>
            <a:pPr lvl="0" algn="ctr">
              <a:buFont typeface="Arial" pitchFamily="34" charset="0"/>
              <a:buChar char="•"/>
            </a:pPr>
            <a:r>
              <a:rPr lang="en-US" sz="2800" dirty="0" smtClean="0"/>
              <a:t>Effective Interventions – a team approach</a:t>
            </a:r>
          </a:p>
          <a:p>
            <a:pPr lvl="0" algn="ctr">
              <a:buFont typeface="Arial" pitchFamily="34" charset="0"/>
              <a:buChar char="•"/>
            </a:pPr>
            <a:r>
              <a:rPr lang="en-US" sz="2800" dirty="0" smtClean="0"/>
              <a:t>Role of school nurse</a:t>
            </a:r>
          </a:p>
          <a:p>
            <a:pPr algn="ctr">
              <a:buFont typeface="Arial" pitchFamily="34" charset="0"/>
              <a:buChar char="•"/>
            </a:pPr>
            <a:r>
              <a:rPr lang="en-US" sz="2800" dirty="0" smtClean="0"/>
              <a:t>Q &amp; A</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19912"/>
          </a:xfrm>
        </p:spPr>
        <p:txBody>
          <a:bodyPr/>
          <a:lstStyle/>
          <a:p>
            <a:pPr algn="ctr"/>
            <a:r>
              <a:rPr lang="en-US" dirty="0" smtClean="0"/>
              <a:t>QUESTIONS/COMMENTS</a:t>
            </a:r>
            <a:endParaRPr lang="en-US" dirty="0"/>
          </a:p>
        </p:txBody>
      </p:sp>
      <p:sp>
        <p:nvSpPr>
          <p:cNvPr id="3" name="Content Placeholder 2"/>
          <p:cNvSpPr>
            <a:spLocks noGrp="1"/>
          </p:cNvSpPr>
          <p:nvPr>
            <p:ph idx="1"/>
          </p:nvPr>
        </p:nvSpPr>
        <p:spPr>
          <a:xfrm>
            <a:off x="381000" y="1752600"/>
            <a:ext cx="8229600" cy="4572000"/>
          </a:xfrm>
        </p:spPr>
        <p:txBody>
          <a:bodyPr>
            <a:normAutofit/>
          </a:bodyPr>
          <a:lstStyle/>
          <a:p>
            <a:pPr algn="ctr">
              <a:buNone/>
            </a:pPr>
            <a:r>
              <a:rPr lang="en-US" dirty="0" smtClean="0"/>
              <a:t>“Education is not in the child’s radar when he/she is struggling to survive”</a:t>
            </a:r>
          </a:p>
          <a:p>
            <a:endParaRPr lang="en-US" dirty="0" smtClean="0"/>
          </a:p>
          <a:p>
            <a:pPr algn="ctr">
              <a:buNone/>
            </a:pPr>
            <a:r>
              <a:rPr lang="en-US" dirty="0" smtClean="0"/>
              <a:t>Have you ever heard: “That fluffy stuff doesn’t work.”  </a:t>
            </a:r>
          </a:p>
          <a:p>
            <a:pPr algn="ctr">
              <a:buNone/>
            </a:pPr>
            <a:endParaRPr lang="en-US" sz="3200" b="1" dirty="0" smtClean="0"/>
          </a:p>
          <a:p>
            <a:pPr algn="ctr">
              <a:buNone/>
            </a:pPr>
            <a:endParaRPr lang="en-US" sz="3200" b="1" dirty="0" smtClean="0"/>
          </a:p>
          <a:p>
            <a:pPr algn="ctr">
              <a:buNone/>
            </a:pPr>
            <a:r>
              <a:rPr lang="en-US" sz="3200" b="1" dirty="0" smtClean="0"/>
              <a:t>In fact, it is the only thing that has WORKED!</a:t>
            </a:r>
            <a:endParaRPr lang="en-US" sz="32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b="1" dirty="0" smtClean="0">
                <a:solidFill>
                  <a:schemeClr val="tx1"/>
                </a:solidFill>
                <a:latin typeface="Aharoni" pitchFamily="2" charset="-79"/>
                <a:cs typeface="Aharoni" pitchFamily="2" charset="-79"/>
              </a:rPr>
              <a:t>Thank you!</a:t>
            </a:r>
            <a:endParaRPr lang="en-US" b="1" dirty="0">
              <a:solidFill>
                <a:schemeClr val="tx1"/>
              </a:solidFill>
              <a:latin typeface="Aharoni" pitchFamily="2" charset="-79"/>
              <a:cs typeface="Aharoni" pitchFamily="2" charset="-79"/>
            </a:endParaRPr>
          </a:p>
        </p:txBody>
      </p:sp>
      <p:sp>
        <p:nvSpPr>
          <p:cNvPr id="3" name="Content Placeholder 2"/>
          <p:cNvSpPr>
            <a:spLocks noGrp="1"/>
          </p:cNvSpPr>
          <p:nvPr>
            <p:ph idx="1"/>
          </p:nvPr>
        </p:nvSpPr>
        <p:spPr>
          <a:xfrm>
            <a:off x="533400" y="1447800"/>
            <a:ext cx="8153400" cy="4572000"/>
          </a:xfrm>
        </p:spPr>
        <p:txBody>
          <a:bodyPr>
            <a:normAutofit fontScale="85000" lnSpcReduction="20000"/>
          </a:bodyPr>
          <a:lstStyle/>
          <a:p>
            <a:pPr algn="ctr">
              <a:buNone/>
            </a:pPr>
            <a:endParaRPr lang="en-US" dirty="0" smtClean="0"/>
          </a:p>
          <a:p>
            <a:pPr algn="ctr">
              <a:buNone/>
            </a:pPr>
            <a:endParaRPr lang="en-US" dirty="0" smtClean="0"/>
          </a:p>
          <a:p>
            <a:pPr algn="ctr">
              <a:buNone/>
            </a:pPr>
            <a:r>
              <a:rPr lang="en-US" sz="2800" dirty="0" smtClean="0"/>
              <a:t>Contact Information:</a:t>
            </a:r>
          </a:p>
          <a:p>
            <a:pPr algn="ctr">
              <a:buNone/>
            </a:pPr>
            <a:endParaRPr lang="en-US" sz="2800" dirty="0" smtClean="0"/>
          </a:p>
          <a:p>
            <a:pPr algn="ctr">
              <a:buNone/>
            </a:pPr>
            <a:r>
              <a:rPr lang="en-US" sz="2800" dirty="0" smtClean="0"/>
              <a:t>Alberto Trevino, LMSW</a:t>
            </a:r>
          </a:p>
          <a:p>
            <a:pPr algn="ctr">
              <a:buNone/>
            </a:pPr>
            <a:r>
              <a:rPr lang="en-US" sz="2800" dirty="0" smtClean="0"/>
              <a:t>CJD Social Work Interventionist/Afterschool Project Director</a:t>
            </a:r>
          </a:p>
          <a:p>
            <a:pPr algn="ctr">
              <a:buNone/>
            </a:pPr>
            <a:r>
              <a:rPr lang="en-US" sz="2800" dirty="0" smtClean="0"/>
              <a:t>Santa Rosa ISD</a:t>
            </a:r>
          </a:p>
          <a:p>
            <a:pPr algn="ctr">
              <a:buNone/>
            </a:pPr>
            <a:endParaRPr lang="en-US" sz="2800" dirty="0" smtClean="0"/>
          </a:p>
          <a:p>
            <a:pPr algn="ctr">
              <a:buNone/>
            </a:pPr>
            <a:r>
              <a:rPr lang="en-US" sz="2800" dirty="0" smtClean="0"/>
              <a:t>altrevino@srtx.org </a:t>
            </a:r>
          </a:p>
          <a:p>
            <a:pPr algn="ctr">
              <a:buNone/>
            </a:pPr>
            <a:r>
              <a:rPr lang="en-US" sz="2800" dirty="0" smtClean="0"/>
              <a:t>Office:  956.636.9800 ext. 150</a:t>
            </a:r>
          </a:p>
          <a:p>
            <a:pPr algn="ctr">
              <a:buNone/>
            </a:pPr>
            <a:r>
              <a:rPr lang="en-US" sz="2800" dirty="0" smtClean="0"/>
              <a:t>Cell:  956.867.4463</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Video</a:t>
            </a:r>
            <a:endParaRPr lang="en-US" dirty="0"/>
          </a:p>
        </p:txBody>
      </p:sp>
      <p:sp>
        <p:nvSpPr>
          <p:cNvPr id="3" name="Content Placeholder 2"/>
          <p:cNvSpPr>
            <a:spLocks noGrp="1"/>
          </p:cNvSpPr>
          <p:nvPr>
            <p:ph idx="1"/>
          </p:nvPr>
        </p:nvSpPr>
        <p:spPr/>
        <p:txBody>
          <a:bodyPr/>
          <a:lstStyle/>
          <a:p>
            <a:pPr algn="ctr">
              <a:buNone/>
            </a:pPr>
            <a:r>
              <a:rPr lang="en-US" u="sng" dirty="0" smtClean="0">
                <a:hlinkClick r:id="rId2"/>
              </a:rPr>
              <a:t>https://youtu.be/GGE3LBVYOeE</a:t>
            </a:r>
            <a:endParaRPr lang="en-US" u="sng"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868362"/>
          </a:xfrm>
        </p:spPr>
        <p:txBody>
          <a:bodyPr/>
          <a:lstStyle/>
          <a:p>
            <a:pPr algn="ctr"/>
            <a:r>
              <a:rPr lang="en-US" dirty="0" smtClean="0"/>
              <a:t>FOUR PERSPECTIVES</a:t>
            </a:r>
            <a:endParaRPr lang="en-US" dirty="0"/>
          </a:p>
        </p:txBody>
      </p:sp>
      <p:sp>
        <p:nvSpPr>
          <p:cNvPr id="3" name="Content Placeholder 2"/>
          <p:cNvSpPr>
            <a:spLocks noGrp="1"/>
          </p:cNvSpPr>
          <p:nvPr>
            <p:ph idx="1"/>
          </p:nvPr>
        </p:nvSpPr>
        <p:spPr>
          <a:xfrm>
            <a:off x="457200" y="1447800"/>
            <a:ext cx="8229600" cy="4572000"/>
          </a:xfrm>
        </p:spPr>
        <p:txBody>
          <a:bodyPr>
            <a:normAutofit fontScale="92500" lnSpcReduction="10000"/>
          </a:bodyPr>
          <a:lstStyle/>
          <a:p>
            <a:pPr algn="ctr">
              <a:buNone/>
            </a:pPr>
            <a:r>
              <a:rPr lang="en-US" sz="4300" dirty="0" smtClean="0">
                <a:solidFill>
                  <a:schemeClr val="bg2">
                    <a:lumMod val="25000"/>
                  </a:schemeClr>
                </a:solidFill>
              </a:rPr>
              <a:t>1. The Student</a:t>
            </a:r>
          </a:p>
          <a:p>
            <a:pPr>
              <a:buNone/>
            </a:pPr>
            <a:r>
              <a:rPr lang="en-US" dirty="0" smtClean="0"/>
              <a:t>As much as students want to focus and take in the lessons the teachers are delivering, traumatized students have great difficulty listening and focusing on their academic work.  </a:t>
            </a:r>
          </a:p>
          <a:p>
            <a:pPr>
              <a:buNone/>
            </a:pPr>
            <a:endParaRPr lang="en-US" dirty="0" smtClean="0"/>
          </a:p>
          <a:p>
            <a:pPr>
              <a:buNone/>
            </a:pPr>
            <a:r>
              <a:rPr lang="en-US" dirty="0" smtClean="0"/>
              <a:t>“I find myself staring out the window during class.  Next thing I know two weeks have passed and I have failed yet another algebra or biology test.”</a:t>
            </a:r>
          </a:p>
          <a:p>
            <a:pPr>
              <a:buNone/>
            </a:pPr>
            <a:r>
              <a:rPr lang="en-US" dirty="0" smtClean="0"/>
              <a:t>“I really try to listen to what the teacher is saying.  Sometimes I can see her mouth moving but can’t hear a thing.”</a:t>
            </a:r>
          </a:p>
          <a:p>
            <a:pPr>
              <a:buNone/>
            </a:pPr>
            <a:r>
              <a:rPr lang="en-US" dirty="0" smtClean="0"/>
              <a:t>“I wish they understood how hard it is.”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a:r>
              <a:rPr lang="en-US" dirty="0" smtClean="0"/>
              <a:t>2. The Parent</a:t>
            </a:r>
            <a:endParaRPr lang="en-US" dirty="0"/>
          </a:p>
        </p:txBody>
      </p:sp>
      <p:sp>
        <p:nvSpPr>
          <p:cNvPr id="3" name="Content Placeholder 2"/>
          <p:cNvSpPr>
            <a:spLocks noGrp="1"/>
          </p:cNvSpPr>
          <p:nvPr>
            <p:ph idx="1"/>
          </p:nvPr>
        </p:nvSpPr>
        <p:spPr>
          <a:xfrm>
            <a:off x="457200" y="1219200"/>
            <a:ext cx="8153400" cy="4876800"/>
          </a:xfrm>
        </p:spPr>
        <p:txBody>
          <a:bodyPr>
            <a:normAutofit fontScale="92500" lnSpcReduction="20000"/>
          </a:bodyPr>
          <a:lstStyle/>
          <a:p>
            <a:pPr>
              <a:buNone/>
            </a:pPr>
            <a:r>
              <a:rPr lang="en-US" dirty="0" smtClean="0"/>
              <a:t>Parents (or guardians) are faced with trying to cope with their life’s situations not knowing how to handle their child’s behavior.</a:t>
            </a:r>
          </a:p>
          <a:p>
            <a:pPr>
              <a:buNone/>
            </a:pPr>
            <a:endParaRPr lang="en-US" dirty="0" smtClean="0"/>
          </a:p>
          <a:p>
            <a:pPr>
              <a:buNone/>
            </a:pPr>
            <a:r>
              <a:rPr lang="en-US" dirty="0" smtClean="0"/>
              <a:t>“The teacher told me my six year old, Tyrone, is the terror of his first grade class.  She pinches, hits, and refused to obey her.”  “At home he wakes up with nightmares and a bed that is wet.”</a:t>
            </a:r>
          </a:p>
          <a:p>
            <a:pPr>
              <a:buNone/>
            </a:pPr>
            <a:endParaRPr lang="en-US" dirty="0" smtClean="0"/>
          </a:p>
          <a:p>
            <a:pPr>
              <a:buNone/>
            </a:pPr>
            <a:r>
              <a:rPr lang="en-US" dirty="0" smtClean="0"/>
              <a:t>“Tyrone fled with me and his sister from a father who abused us.”</a:t>
            </a:r>
          </a:p>
          <a:p>
            <a:pPr>
              <a:buNone/>
            </a:pPr>
            <a:endParaRPr lang="en-US" dirty="0" smtClean="0"/>
          </a:p>
          <a:p>
            <a:pPr>
              <a:buNone/>
            </a:pPr>
            <a:r>
              <a:rPr lang="en-US" dirty="0" smtClean="0"/>
              <a:t>“The school can help him learn if they focus on helping him feel safe.  I hope the school will listen to us.”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  THE TEACHER</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“Every year, there a few students in my 6</a:t>
            </a:r>
            <a:r>
              <a:rPr lang="en-US" baseline="30000" dirty="0" smtClean="0"/>
              <a:t>th</a:t>
            </a:r>
            <a:r>
              <a:rPr lang="en-US" dirty="0" smtClean="0"/>
              <a:t> grade class I just can’t reach no matter what I try.”</a:t>
            </a:r>
          </a:p>
          <a:p>
            <a:pPr>
              <a:buNone/>
            </a:pPr>
            <a:r>
              <a:rPr lang="en-US" dirty="0" smtClean="0"/>
              <a:t>“Sometimes a student’s disruptive behavior keeps him sitting in the principal’s office more than at his desk.”</a:t>
            </a:r>
          </a:p>
          <a:p>
            <a:pPr>
              <a:buNone/>
            </a:pPr>
            <a:r>
              <a:rPr lang="en-US" dirty="0" smtClean="0"/>
              <a:t>Other times, a student can’t focus on one thing for more than 30 seconds.  The whole year might go by without one homework assignment turned in.”</a:t>
            </a:r>
          </a:p>
          <a:p>
            <a:pPr>
              <a:buNone/>
            </a:pPr>
            <a:r>
              <a:rPr lang="en-US" dirty="0" smtClean="0"/>
              <a:t>“after learning about trauma’s impact at school, these behaviors began to make sense to me.”</a:t>
            </a:r>
          </a:p>
          <a:p>
            <a:pPr>
              <a:buNone/>
            </a:pPr>
            <a:r>
              <a:rPr lang="en-US" dirty="0" smtClean="0"/>
              <a:t>“Now I focus on making routines predictable and try to be more conscious of the tone of voice I used with all my students.”</a:t>
            </a:r>
          </a:p>
          <a:p>
            <a:pPr>
              <a:buNone/>
            </a:pPr>
            <a:r>
              <a:rPr lang="en-US" dirty="0" smtClean="0"/>
              <a:t>“I know that for students to truly feel safe, trauma sensitive approaches must be infused throughout the entire building.”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4. THE PRINCIPAL</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“We have dedicated teachers at our school, but we couldn’t make gains in academic achievements.”</a:t>
            </a:r>
          </a:p>
          <a:p>
            <a:pPr>
              <a:buNone/>
            </a:pPr>
            <a:r>
              <a:rPr lang="en-US" dirty="0" smtClean="0"/>
              <a:t>“Our teachers became masters at collecting and analyzing data and planning individualized interventions to address the needs of every child.”</a:t>
            </a:r>
          </a:p>
          <a:p>
            <a:pPr>
              <a:buNone/>
            </a:pPr>
            <a:r>
              <a:rPr lang="en-US" dirty="0" smtClean="0"/>
              <a:t>“We did everything we could think of to improve academic progress, but our scores were the lowest in our district.”</a:t>
            </a:r>
          </a:p>
          <a:p>
            <a:pPr>
              <a:buNone/>
            </a:pPr>
            <a:r>
              <a:rPr lang="en-US" dirty="0" smtClean="0"/>
              <a:t>“we began to learn about the impacts of trauma and the importance of creating a whole-school environment where every child feels safe.”</a:t>
            </a:r>
          </a:p>
          <a:p>
            <a:pPr>
              <a:buNone/>
            </a:pPr>
            <a:r>
              <a:rPr lang="en-US" dirty="0" smtClean="0"/>
              <a:t>“We started to see positive results”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p:cNvSpPr>
            <a:spLocks noGrp="1"/>
          </p:cNvSpPr>
          <p:nvPr>
            <p:ph idx="1"/>
          </p:nvPr>
        </p:nvSpPr>
        <p:spPr/>
        <p:txBody>
          <a:bodyPr/>
          <a:lstStyle/>
          <a:p>
            <a:endParaRPr lang="en-US" dirty="0"/>
          </a:p>
        </p:txBody>
      </p:sp>
      <p:sp>
        <p:nvSpPr>
          <p:cNvPr id="2" name="Title 1"/>
          <p:cNvSpPr>
            <a:spLocks noGrp="1"/>
          </p:cNvSpPr>
          <p:nvPr>
            <p:ph type="title"/>
          </p:nvPr>
        </p:nvSpPr>
        <p:spPr/>
        <p:txBody>
          <a:bodyPr>
            <a:normAutofit fontScale="90000"/>
          </a:bodyPr>
          <a:lstStyle/>
          <a:p>
            <a:pPr algn="ctr"/>
            <a:r>
              <a:rPr lang="en-US" dirty="0" smtClean="0"/>
              <a:t>What are we talking about when we say trauma?</a:t>
            </a:r>
            <a:endParaRPr lang="en-US" dirty="0"/>
          </a:p>
        </p:txBody>
      </p:sp>
      <p:pic>
        <p:nvPicPr>
          <p:cNvPr id="1031" name="Picture 7" descr="C:\Users\Admin\AppData\Local\Microsoft\Windows\Temporary Internet Files\Content.IE5\W5A4JQ1S\smiling-face-of-a-child-2[1].png"/>
          <p:cNvPicPr>
            <a:picLocks noChangeAspect="1" noChangeArrowheads="1"/>
          </p:cNvPicPr>
          <p:nvPr/>
        </p:nvPicPr>
        <p:blipFill>
          <a:blip r:embed="rId2" cstate="print"/>
          <a:srcRect/>
          <a:stretch>
            <a:fillRect/>
          </a:stretch>
        </p:blipFill>
        <p:spPr bwMode="auto">
          <a:xfrm>
            <a:off x="4800600" y="1905000"/>
            <a:ext cx="3047942" cy="3047942"/>
          </a:xfrm>
          <a:prstGeom prst="rect">
            <a:avLst/>
          </a:prstGeom>
          <a:noFill/>
        </p:spPr>
      </p:pic>
      <p:pic>
        <p:nvPicPr>
          <p:cNvPr id="1032" name="Picture 8" descr="C:\Users\Admin\AppData\Local\Microsoft\Windows\Temporary Internet Files\Content.IE5\W5A4JQ1S\Caricatura-de-una-chica-soriendo[1].png"/>
          <p:cNvPicPr>
            <a:picLocks noChangeAspect="1" noChangeArrowheads="1"/>
          </p:cNvPicPr>
          <p:nvPr/>
        </p:nvPicPr>
        <p:blipFill>
          <a:blip r:embed="rId3" cstate="print"/>
          <a:srcRect/>
          <a:stretch>
            <a:fillRect/>
          </a:stretch>
        </p:blipFill>
        <p:spPr bwMode="auto">
          <a:xfrm>
            <a:off x="838200" y="1905000"/>
            <a:ext cx="3047942" cy="3047942"/>
          </a:xfrm>
          <a:prstGeom prst="rect">
            <a:avLst/>
          </a:prstGeom>
          <a:noFill/>
        </p:spPr>
      </p:pic>
      <p:sp>
        <p:nvSpPr>
          <p:cNvPr id="11" name="TextBox 10"/>
          <p:cNvSpPr txBox="1"/>
          <p:nvPr/>
        </p:nvSpPr>
        <p:spPr>
          <a:xfrm rot="19669486">
            <a:off x="171167" y="1843136"/>
            <a:ext cx="1591319" cy="369332"/>
          </a:xfrm>
          <a:prstGeom prst="rect">
            <a:avLst/>
          </a:prstGeom>
          <a:noFill/>
        </p:spPr>
        <p:txBody>
          <a:bodyPr wrap="square" rtlCol="0">
            <a:spAutoFit/>
          </a:bodyPr>
          <a:lstStyle/>
          <a:p>
            <a:r>
              <a:rPr lang="en-US" dirty="0" smtClean="0"/>
              <a:t>Homelessness</a:t>
            </a:r>
            <a:endParaRPr lang="en-US" dirty="0"/>
          </a:p>
        </p:txBody>
      </p:sp>
      <p:sp>
        <p:nvSpPr>
          <p:cNvPr id="12" name="TextBox 11"/>
          <p:cNvSpPr txBox="1"/>
          <p:nvPr/>
        </p:nvSpPr>
        <p:spPr>
          <a:xfrm rot="1764686">
            <a:off x="191612" y="4501261"/>
            <a:ext cx="1981200" cy="369332"/>
          </a:xfrm>
          <a:prstGeom prst="rect">
            <a:avLst/>
          </a:prstGeom>
          <a:noFill/>
        </p:spPr>
        <p:txBody>
          <a:bodyPr wrap="square" rtlCol="0">
            <a:spAutoFit/>
          </a:bodyPr>
          <a:lstStyle/>
          <a:p>
            <a:pPr algn="ctr"/>
            <a:r>
              <a:rPr lang="en-US" dirty="0" smtClean="0"/>
              <a:t>Emotional Abuse</a:t>
            </a:r>
            <a:endParaRPr lang="en-US" dirty="0"/>
          </a:p>
        </p:txBody>
      </p:sp>
      <p:sp>
        <p:nvSpPr>
          <p:cNvPr id="13" name="TextBox 12"/>
          <p:cNvSpPr txBox="1"/>
          <p:nvPr/>
        </p:nvSpPr>
        <p:spPr>
          <a:xfrm>
            <a:off x="3505200" y="1981200"/>
            <a:ext cx="1524000" cy="369332"/>
          </a:xfrm>
          <a:prstGeom prst="rect">
            <a:avLst/>
          </a:prstGeom>
          <a:noFill/>
        </p:spPr>
        <p:txBody>
          <a:bodyPr wrap="square" rtlCol="0">
            <a:spAutoFit/>
          </a:bodyPr>
          <a:lstStyle/>
          <a:p>
            <a:pPr algn="ctr"/>
            <a:r>
              <a:rPr lang="en-US" dirty="0" smtClean="0"/>
              <a:t>Physical Abuse</a:t>
            </a:r>
            <a:endParaRPr lang="en-US" dirty="0"/>
          </a:p>
        </p:txBody>
      </p:sp>
      <p:sp>
        <p:nvSpPr>
          <p:cNvPr id="14" name="TextBox 13"/>
          <p:cNvSpPr txBox="1"/>
          <p:nvPr/>
        </p:nvSpPr>
        <p:spPr>
          <a:xfrm>
            <a:off x="3657600" y="3352800"/>
            <a:ext cx="1371600" cy="369332"/>
          </a:xfrm>
          <a:prstGeom prst="rect">
            <a:avLst/>
          </a:prstGeom>
          <a:noFill/>
        </p:spPr>
        <p:txBody>
          <a:bodyPr wrap="square" rtlCol="0">
            <a:spAutoFit/>
          </a:bodyPr>
          <a:lstStyle/>
          <a:p>
            <a:r>
              <a:rPr lang="en-US" dirty="0" smtClean="0"/>
              <a:t>Sexual Abuse</a:t>
            </a:r>
            <a:endParaRPr lang="en-US" dirty="0"/>
          </a:p>
        </p:txBody>
      </p:sp>
      <p:sp>
        <p:nvSpPr>
          <p:cNvPr id="15" name="TextBox 14"/>
          <p:cNvSpPr txBox="1"/>
          <p:nvPr/>
        </p:nvSpPr>
        <p:spPr>
          <a:xfrm rot="1070227">
            <a:off x="6634686" y="1841896"/>
            <a:ext cx="2133600" cy="369332"/>
          </a:xfrm>
          <a:prstGeom prst="rect">
            <a:avLst/>
          </a:prstGeom>
          <a:noFill/>
        </p:spPr>
        <p:txBody>
          <a:bodyPr wrap="square" rtlCol="0">
            <a:spAutoFit/>
          </a:bodyPr>
          <a:lstStyle/>
          <a:p>
            <a:pPr algn="ctr"/>
            <a:r>
              <a:rPr lang="en-US" dirty="0" smtClean="0"/>
              <a:t>Loss of Loved One</a:t>
            </a:r>
            <a:endParaRPr lang="en-US" dirty="0"/>
          </a:p>
        </p:txBody>
      </p:sp>
      <p:sp>
        <p:nvSpPr>
          <p:cNvPr id="16" name="TextBox 15"/>
          <p:cNvSpPr txBox="1"/>
          <p:nvPr/>
        </p:nvSpPr>
        <p:spPr>
          <a:xfrm rot="19784424">
            <a:off x="6338124" y="4603319"/>
            <a:ext cx="2286000" cy="646331"/>
          </a:xfrm>
          <a:prstGeom prst="rect">
            <a:avLst/>
          </a:prstGeom>
          <a:noFill/>
        </p:spPr>
        <p:txBody>
          <a:bodyPr wrap="square" rtlCol="0">
            <a:spAutoFit/>
          </a:bodyPr>
          <a:lstStyle/>
          <a:p>
            <a:pPr algn="ctr"/>
            <a:r>
              <a:rPr lang="en-US" dirty="0" smtClean="0"/>
              <a:t>Relationship </a:t>
            </a:r>
          </a:p>
          <a:p>
            <a:pPr algn="ctr"/>
            <a:r>
              <a:rPr lang="en-US" dirty="0" smtClean="0"/>
              <a:t>Break-up</a:t>
            </a:r>
            <a:endParaRPr lang="en-US" dirty="0"/>
          </a:p>
        </p:txBody>
      </p:sp>
      <p:sp>
        <p:nvSpPr>
          <p:cNvPr id="17" name="TextBox 16"/>
          <p:cNvSpPr txBox="1"/>
          <p:nvPr/>
        </p:nvSpPr>
        <p:spPr>
          <a:xfrm>
            <a:off x="3352800" y="4876800"/>
            <a:ext cx="1981200" cy="369332"/>
          </a:xfrm>
          <a:prstGeom prst="rect">
            <a:avLst/>
          </a:prstGeom>
          <a:noFill/>
        </p:spPr>
        <p:txBody>
          <a:bodyPr wrap="square" rtlCol="0">
            <a:spAutoFit/>
          </a:bodyPr>
          <a:lstStyle/>
          <a:p>
            <a:pPr algn="ctr"/>
            <a:r>
              <a:rPr lang="en-US" dirty="0" smtClean="0"/>
              <a:t>Accident Survival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96112"/>
          </a:xfrm>
        </p:spPr>
        <p:txBody>
          <a:bodyPr/>
          <a:lstStyle/>
          <a:p>
            <a:pPr algn="ctr"/>
            <a:r>
              <a:rPr lang="en-US" dirty="0" smtClean="0"/>
              <a:t>What are the impacts?</a:t>
            </a:r>
            <a:endParaRPr lang="en-US" dirty="0"/>
          </a:p>
        </p:txBody>
      </p:sp>
      <p:sp>
        <p:nvSpPr>
          <p:cNvPr id="3" name="Content Placeholder 2"/>
          <p:cNvSpPr>
            <a:spLocks noGrp="1"/>
          </p:cNvSpPr>
          <p:nvPr>
            <p:ph idx="1"/>
          </p:nvPr>
        </p:nvSpPr>
        <p:spPr>
          <a:xfrm>
            <a:off x="457200" y="1447800"/>
            <a:ext cx="8229600" cy="2514600"/>
          </a:xfrm>
        </p:spPr>
        <p:txBody>
          <a:bodyPr>
            <a:normAutofit/>
          </a:bodyPr>
          <a:lstStyle/>
          <a:p>
            <a:pPr marL="514350" indent="-514350">
              <a:buFont typeface="+mj-lt"/>
              <a:buAutoNum type="arabicPeriod"/>
            </a:pPr>
            <a:endParaRPr lang="en-US" dirty="0" smtClean="0"/>
          </a:p>
          <a:p>
            <a:pPr marL="514350" indent="-514350">
              <a:buNone/>
            </a:pPr>
            <a:r>
              <a:rPr lang="en-US" dirty="0" smtClean="0"/>
              <a:t>Many students have had traumatic experiences.</a:t>
            </a:r>
          </a:p>
          <a:p>
            <a:pPr marL="514350" indent="-514350">
              <a:buNone/>
            </a:pPr>
            <a:endParaRPr lang="en-US" dirty="0" smtClean="0"/>
          </a:p>
          <a:p>
            <a:pPr marL="514350" indent="-514350">
              <a:buNone/>
            </a:pPr>
            <a:r>
              <a:rPr lang="en-US" dirty="0" smtClean="0"/>
              <a:t>Traumatic experiences can impact learning, behavior and relationships at school.</a:t>
            </a:r>
          </a:p>
          <a:p>
            <a:pPr marL="514350" indent="-514350">
              <a:buNone/>
            </a:pPr>
            <a:endParaRPr lang="en-US" dirty="0"/>
          </a:p>
        </p:txBody>
      </p:sp>
      <p:pic>
        <p:nvPicPr>
          <p:cNvPr id="4" name="Picture 2" descr="C:\Users\Admin\AppData\Local\Microsoft\Windows\Temporary Internet Files\Content.IE5\5E7F4NIL\clipart0197[1].jpg"/>
          <p:cNvPicPr>
            <a:picLocks noChangeAspect="1" noChangeArrowheads="1"/>
          </p:cNvPicPr>
          <p:nvPr/>
        </p:nvPicPr>
        <p:blipFill>
          <a:blip r:embed="rId2" cstate="print"/>
          <a:srcRect/>
          <a:stretch>
            <a:fillRect/>
          </a:stretch>
        </p:blipFill>
        <p:spPr bwMode="auto">
          <a:xfrm>
            <a:off x="5715000" y="4114800"/>
            <a:ext cx="2668427" cy="2095500"/>
          </a:xfrm>
          <a:prstGeom prst="rect">
            <a:avLst/>
          </a:prstGeom>
          <a:noFill/>
        </p:spPr>
      </p:pic>
      <p:pic>
        <p:nvPicPr>
          <p:cNvPr id="5" name="Picture 4" descr="C:\Users\Admin\AppData\Local\Microsoft\Windows\Temporary Internet Files\Content.IE5\PJXPS6LK\teststress1[1].gif"/>
          <p:cNvPicPr>
            <a:picLocks noChangeAspect="1" noChangeArrowheads="1"/>
          </p:cNvPicPr>
          <p:nvPr/>
        </p:nvPicPr>
        <p:blipFill>
          <a:blip r:embed="rId3" cstate="print"/>
          <a:srcRect/>
          <a:stretch>
            <a:fillRect/>
          </a:stretch>
        </p:blipFill>
        <p:spPr bwMode="auto">
          <a:xfrm>
            <a:off x="838200" y="4343400"/>
            <a:ext cx="2238375" cy="1905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366</TotalTime>
  <Words>1329</Words>
  <Application>Microsoft Office PowerPoint</Application>
  <PresentationFormat>On-screen Show (4:3)</PresentationFormat>
  <Paragraphs>125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Understanding the effects of trauma in student learning and the role of the school nurse</vt:lpstr>
      <vt:lpstr>Learning Objectives:</vt:lpstr>
      <vt:lpstr>Video</vt:lpstr>
      <vt:lpstr>FOUR PERSPECTIVES</vt:lpstr>
      <vt:lpstr>2. The Parent</vt:lpstr>
      <vt:lpstr>3.  THE TEACHER</vt:lpstr>
      <vt:lpstr>4. THE PRINCIPAL</vt:lpstr>
      <vt:lpstr>What are we talking about when we say trauma?</vt:lpstr>
      <vt:lpstr>What are the impacts?</vt:lpstr>
      <vt:lpstr>Traumatic Experiences can impact learning, behavior and relationships at school.</vt:lpstr>
      <vt:lpstr>Child trauma and academic performance</vt:lpstr>
      <vt:lpstr>Slide 12</vt:lpstr>
      <vt:lpstr>Childhood trauma and classroom behavior</vt:lpstr>
      <vt:lpstr>Childhood trauma and classroom behavior cont.</vt:lpstr>
      <vt:lpstr>Childhood trauma and relationships</vt:lpstr>
      <vt:lpstr>Trauma-sensitive schools help children feel safe to learn.</vt:lpstr>
      <vt:lpstr>Six elements of School Operations involved in creating a Trauma-Sensitive School</vt:lpstr>
      <vt:lpstr>So, what would be the role of a school nurse?</vt:lpstr>
      <vt:lpstr>Sources:</vt:lpstr>
      <vt:lpstr>QUESTIONS/COMMENTS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effects of trauma in student learning and the role of the school nurse</dc:title>
  <dc:creator>Admin</dc:creator>
  <cp:lastModifiedBy>Admin</cp:lastModifiedBy>
  <cp:revision>34</cp:revision>
  <dcterms:created xsi:type="dcterms:W3CDTF">2017-07-05T15:15:30Z</dcterms:created>
  <dcterms:modified xsi:type="dcterms:W3CDTF">2017-07-17T21:55:09Z</dcterms:modified>
</cp:coreProperties>
</file>